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2" r:id="rId3"/>
    <p:sldId id="308" r:id="rId4"/>
    <p:sldId id="303" r:id="rId5"/>
    <p:sldId id="307" r:id="rId6"/>
    <p:sldId id="306" r:id="rId7"/>
    <p:sldId id="257" r:id="rId8"/>
    <p:sldId id="309" r:id="rId9"/>
    <p:sldId id="294" r:id="rId10"/>
    <p:sldId id="310" r:id="rId11"/>
    <p:sldId id="293" r:id="rId12"/>
    <p:sldId id="311" r:id="rId13"/>
    <p:sldId id="295" r:id="rId14"/>
    <p:sldId id="324" r:id="rId15"/>
    <p:sldId id="327" r:id="rId16"/>
    <p:sldId id="322" r:id="rId17"/>
    <p:sldId id="315" r:id="rId18"/>
    <p:sldId id="316" r:id="rId19"/>
    <p:sldId id="323" r:id="rId20"/>
    <p:sldId id="325" r:id="rId21"/>
    <p:sldId id="326" r:id="rId22"/>
    <p:sldId id="313" r:id="rId23"/>
    <p:sldId id="314" r:id="rId24"/>
    <p:sldId id="278" r:id="rId2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38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7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794CB-A515-4560-8950-A0440579EF4E}" type="datetimeFigureOut">
              <a:rPr lang="fr-FR" smtClean="0"/>
              <a:t>28/10/21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06283-E3FD-474B-8955-5FE52E8759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27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8806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38D041-E9A5-4438-BA61-195361C680C9}" type="slidenum">
              <a:rPr lang="fr-FR" altLang="fr-FR">
                <a:latin typeface="Franklin Gothic Medium" pitchFamily="34" charset="0"/>
              </a:rPr>
              <a:pPr/>
              <a:t>3</a:t>
            </a:fld>
            <a:endParaRPr lang="fr-FR" altLang="fr-FR">
              <a:latin typeface="Franklin Gothic Medium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E104-B813-4BA8-8803-D56305217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48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0000FF"/>
            </a:gs>
            <a:gs pos="9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28/10/21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5945"/>
            <a:ext cx="3096344" cy="2495805"/>
          </a:xfrm>
          <a:solidFill>
            <a:srgbClr val="0000FF"/>
          </a:solidFill>
          <a:ln w="190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HIV </a:t>
            </a:r>
            <a:r>
              <a:rPr lang="fr-FR" dirty="0" err="1" smtClean="0">
                <a:solidFill>
                  <a:srgbClr val="FFFF00"/>
                </a:solidFill>
              </a:rPr>
              <a:t>related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myocarditis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4406280"/>
            <a:ext cx="6400800" cy="737220"/>
          </a:xfr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Yaméogo NV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ownloads\IMG-20211009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" b="24483"/>
          <a:stretch/>
        </p:blipFill>
        <p:spPr bwMode="auto">
          <a:xfrm>
            <a:off x="5696027" y="56456"/>
            <a:ext cx="3430935" cy="36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rown.edu/Courses/Digital_Path/systemic_path/cardio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97"/>
          <a:stretch/>
        </p:blipFill>
        <p:spPr bwMode="auto">
          <a:xfrm>
            <a:off x="0" y="2621454"/>
            <a:ext cx="9144000" cy="25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lustration de Digitals de virus VIH dans le flot de sang. Droit 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23086" r="26964" b="11069"/>
          <a:stretch/>
        </p:blipFill>
        <p:spPr bwMode="auto">
          <a:xfrm>
            <a:off x="35496" y="2900126"/>
            <a:ext cx="2360163" cy="210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yocarditis risk from mRNA COVID vaccines re-evaluated in Canadian study  (Research Now Withdrawn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5326" r="43871" b="10493"/>
          <a:stretch/>
        </p:blipFill>
        <p:spPr bwMode="auto">
          <a:xfrm>
            <a:off x="4204008" y="2747519"/>
            <a:ext cx="1492019" cy="2329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yocarditis risk from mRNA COVID vaccines re-evaluated in Canadian study  (Research Now Withdrawn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6" t="18140" r="26256" b="30324"/>
          <a:stretch/>
        </p:blipFill>
        <p:spPr bwMode="auto">
          <a:xfrm>
            <a:off x="7956376" y="2713469"/>
            <a:ext cx="1170585" cy="234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67944" y="2130410"/>
            <a:ext cx="150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YAMEOGO NV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6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Définition de la myocardite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6215"/>
            <a:ext cx="8229600" cy="2523727"/>
          </a:xfrm>
          <a:solidFill>
            <a:srgbClr val="15038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1- maladie </a:t>
            </a:r>
            <a:r>
              <a:rPr lang="fr-FR" dirty="0">
                <a:solidFill>
                  <a:schemeClr val="bg1"/>
                </a:solidFill>
              </a:rPr>
              <a:t>inflammatoire du </a:t>
            </a:r>
            <a:r>
              <a:rPr lang="fr-FR" dirty="0" smtClean="0">
                <a:solidFill>
                  <a:schemeClr val="bg1"/>
                </a:solidFill>
              </a:rPr>
              <a:t>myocarde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2- Causée fréquemment par des virus </a:t>
            </a:r>
            <a:r>
              <a:rPr lang="fr-FR" dirty="0">
                <a:solidFill>
                  <a:schemeClr val="bg1"/>
                </a:solidFill>
              </a:rPr>
              <a:t>et/ou de réponses immunitaires post-virales. </a:t>
            </a: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3- une des principales </a:t>
            </a:r>
            <a:r>
              <a:rPr lang="fr-FR" dirty="0">
                <a:solidFill>
                  <a:schemeClr val="bg1"/>
                </a:solidFill>
              </a:rPr>
              <a:t>causes de </a:t>
            </a:r>
            <a:r>
              <a:rPr lang="fr-FR" dirty="0" smtClean="0">
                <a:solidFill>
                  <a:schemeClr val="bg1"/>
                </a:solidFill>
              </a:rPr>
              <a:t>CMD.</a:t>
            </a:r>
            <a:r>
              <a:rPr lang="fr-FR" dirty="0">
                <a:solidFill>
                  <a:schemeClr val="bg1"/>
                </a:solidFill>
              </a:rPr>
              <a:t> </a:t>
            </a:r>
            <a:endParaRPr lang="fr-F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9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7346" y="2505258"/>
            <a:ext cx="1779206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HIV-</a:t>
            </a:r>
            <a:r>
              <a:rPr lang="fr-FR" b="1" dirty="0" err="1" smtClean="0">
                <a:solidFill>
                  <a:schemeClr val="bg1"/>
                </a:solidFill>
              </a:rPr>
              <a:t>associated</a:t>
            </a:r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Nutritional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deficiencies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0562" y="3005539"/>
            <a:ext cx="1779206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HIV-</a:t>
            </a:r>
            <a:r>
              <a:rPr lang="fr-FR" b="1" dirty="0" err="1">
                <a:solidFill>
                  <a:schemeClr val="bg1"/>
                </a:solidFill>
              </a:rPr>
              <a:t>associated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malignacies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4467" y="4458717"/>
            <a:ext cx="141513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Autimunity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87042" y="4320218"/>
            <a:ext cx="1720151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Capillary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leak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syndrome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57695" y="4357416"/>
            <a:ext cx="1428341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Abnormal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coagulation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29398" y="4320218"/>
            <a:ext cx="1563249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HIV </a:t>
            </a:r>
            <a:r>
              <a:rPr lang="fr-FR" b="1" dirty="0" err="1" smtClean="0">
                <a:solidFill>
                  <a:schemeClr val="bg1"/>
                </a:solidFill>
              </a:rPr>
              <a:t>wasting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disease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3137" y="1090218"/>
            <a:ext cx="1430393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Direct HIV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infection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18080" y="1113393"/>
            <a:ext cx="184993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Toxicity</a:t>
            </a:r>
            <a:r>
              <a:rPr lang="fr-FR" b="1" dirty="0" smtClean="0">
                <a:solidFill>
                  <a:schemeClr val="bg1"/>
                </a:solidFill>
              </a:rPr>
              <a:t> of HIV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compounds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01086" y="1093981"/>
            <a:ext cx="1627369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Myocardial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inflammation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13533" y="1109818"/>
            <a:ext cx="1760226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Opportunistic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infection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66152" y="1923678"/>
            <a:ext cx="2685968" cy="22322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387011" y="2584524"/>
            <a:ext cx="1859868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HIV </a:t>
            </a:r>
            <a:r>
              <a:rPr lang="fr-FR" b="1" dirty="0" err="1" smtClean="0">
                <a:solidFill>
                  <a:srgbClr val="FFFF00"/>
                </a:solidFill>
              </a:rPr>
              <a:t>associated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fr-FR" b="1" dirty="0" err="1" smtClean="0">
                <a:solidFill>
                  <a:srgbClr val="FFFF00"/>
                </a:solidFill>
              </a:rPr>
              <a:t>myocarditis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rgbClr val="FFFF00"/>
                </a:solidFill>
              </a:rPr>
              <a:t>and </a:t>
            </a:r>
            <a:r>
              <a:rPr lang="fr-FR" b="1" dirty="0" err="1" smtClean="0">
                <a:solidFill>
                  <a:srgbClr val="FFFF00"/>
                </a:solidFill>
              </a:rPr>
              <a:t>heart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failure</a:t>
            </a:r>
            <a:endParaRPr lang="fr-FR" b="1" dirty="0">
              <a:solidFill>
                <a:srgbClr val="FFFF00"/>
              </a:solidFill>
            </a:endParaRPr>
          </a:p>
        </p:txBody>
      </p:sp>
      <p:cxnSp>
        <p:nvCxnSpPr>
          <p:cNvPr id="18" name="Connecteur droit avec flèche 17"/>
          <p:cNvCxnSpPr>
            <a:stCxn id="14" idx="2"/>
          </p:cNvCxnSpPr>
          <p:nvPr/>
        </p:nvCxnSpPr>
        <p:spPr>
          <a:xfrm flipH="1">
            <a:off x="5246880" y="1756149"/>
            <a:ext cx="346766" cy="38355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5652120" y="1736549"/>
            <a:ext cx="1378461" cy="8479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5" idx="1"/>
          </p:cNvCxnSpPr>
          <p:nvPr/>
        </p:nvCxnSpPr>
        <p:spPr>
          <a:xfrm flipH="1">
            <a:off x="5796136" y="2966923"/>
            <a:ext cx="1411210" cy="3231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5471867" y="3795887"/>
            <a:ext cx="1673721" cy="66283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5076056" y="4058052"/>
            <a:ext cx="170823" cy="2621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2843808" y="3939902"/>
            <a:ext cx="399237" cy="3803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7" idx="0"/>
          </p:cNvCxnSpPr>
          <p:nvPr/>
        </p:nvCxnSpPr>
        <p:spPr>
          <a:xfrm flipV="1">
            <a:off x="962033" y="3428589"/>
            <a:ext cx="1881775" cy="10301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6" idx="3"/>
          </p:cNvCxnSpPr>
          <p:nvPr/>
        </p:nvCxnSpPr>
        <p:spPr>
          <a:xfrm>
            <a:off x="1929768" y="3328705"/>
            <a:ext cx="98604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763688" y="1756149"/>
            <a:ext cx="1202464" cy="74910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12" idx="2"/>
          </p:cNvCxnSpPr>
          <p:nvPr/>
        </p:nvCxnSpPr>
        <p:spPr>
          <a:xfrm>
            <a:off x="3243045" y="1759724"/>
            <a:ext cx="143966" cy="37097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r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FF00"/>
                </a:solidFill>
              </a:rPr>
              <a:t>Mécanisme</a:t>
            </a:r>
            <a:r>
              <a:rPr lang="en-US" dirty="0" smtClean="0">
                <a:solidFill>
                  <a:srgbClr val="FFFF00"/>
                </a:solidFill>
              </a:rPr>
              <a:t> de la </a:t>
            </a:r>
            <a:r>
              <a:rPr lang="en-US" dirty="0" err="1" smtClean="0">
                <a:solidFill>
                  <a:srgbClr val="FFFF00"/>
                </a:solidFill>
              </a:rPr>
              <a:t>myocardite</a:t>
            </a:r>
            <a:r>
              <a:rPr lang="en-US" dirty="0" smtClean="0">
                <a:solidFill>
                  <a:srgbClr val="FFFF00"/>
                </a:solidFill>
              </a:rPr>
              <a:t> du VIH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0511" y="2130703"/>
            <a:ext cx="166301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ARV </a:t>
            </a:r>
            <a:r>
              <a:rPr lang="fr-FR" dirty="0" err="1" smtClean="0"/>
              <a:t>therapy</a:t>
            </a:r>
            <a:endParaRPr lang="fr-FR" dirty="0" smtClean="0"/>
          </a:p>
          <a:p>
            <a:r>
              <a:rPr lang="fr-FR" dirty="0" smtClean="0"/>
              <a:t>AZT, </a:t>
            </a:r>
            <a:r>
              <a:rPr lang="fr-FR" dirty="0" err="1" smtClean="0"/>
              <a:t>lamivudine</a:t>
            </a:r>
            <a:endParaRPr lang="fr-FR" dirty="0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1963530" y="2440659"/>
            <a:ext cx="952286" cy="27510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5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Virus à tropisme cardiaque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78329"/>
              </p:ext>
            </p:extLst>
          </p:nvPr>
        </p:nvGraphicFramePr>
        <p:xfrm>
          <a:off x="755576" y="1131590"/>
          <a:ext cx="6864424" cy="385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939"/>
                <a:gridCol w="4648485"/>
              </a:tblGrid>
              <a:tr h="4458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099270">
                <a:tc>
                  <a:txBody>
                    <a:bodyPr/>
                    <a:lstStyle/>
                    <a:p>
                      <a:r>
                        <a:rPr lang="fr-FR" dirty="0" smtClean="0"/>
                        <a:t>champignons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Candida,</a:t>
                      </a:r>
                      <a:r>
                        <a:rPr lang="fr-FR" i="1" dirty="0" err="1" smtClean="0"/>
                        <a:t>Histoplasma</a:t>
                      </a:r>
                      <a:r>
                        <a:rPr lang="fr-FR" i="1" dirty="0" smtClean="0"/>
                        <a:t> </a:t>
                      </a:r>
                      <a:r>
                        <a:rPr lang="fr-FR" i="1" dirty="0" err="1" smtClean="0"/>
                        <a:t>capsulatum</a:t>
                      </a:r>
                      <a:r>
                        <a:rPr lang="fr-FR" i="1" dirty="0" smtClean="0"/>
                        <a:t> </a:t>
                      </a:r>
                      <a:r>
                        <a:rPr lang="fr-FR" i="1" dirty="0" err="1" smtClean="0"/>
                        <a:t>Cryptococcus</a:t>
                      </a:r>
                      <a:r>
                        <a:rPr lang="fr-FR" i="1" dirty="0" smtClean="0"/>
                        <a:t> </a:t>
                      </a:r>
                      <a:r>
                        <a:rPr lang="fr-FR" i="1" dirty="0" err="1" smtClean="0"/>
                        <a:t>neoformans</a:t>
                      </a:r>
                      <a:r>
                        <a:rPr lang="fr-FR" i="1" dirty="0" smtClean="0"/>
                        <a:t>, </a:t>
                      </a:r>
                      <a:r>
                        <a:rPr lang="fr-FR" dirty="0" smtClean="0"/>
                        <a:t>Aspergillus 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769489">
                <a:tc>
                  <a:txBody>
                    <a:bodyPr/>
                    <a:lstStyle/>
                    <a:p>
                      <a:r>
                        <a:rPr lang="fr-FR" dirty="0" smtClean="0"/>
                        <a:t>virus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i="1" dirty="0" smtClean="0"/>
                        <a:t>herpès simplex</a:t>
                      </a:r>
                      <a:r>
                        <a:rPr lang="fr-FR" dirty="0" smtClean="0"/>
                        <a:t>, cytomégalovirus, </a:t>
                      </a:r>
                      <a:r>
                        <a:rPr lang="fr-FR" dirty="0" err="1" smtClean="0"/>
                        <a:t>Coxsackievirus</a:t>
                      </a:r>
                      <a:r>
                        <a:rPr lang="fr-FR" dirty="0" smtClean="0"/>
                        <a:t> B3 , Parvovirus</a:t>
                      </a:r>
                      <a:endParaRPr lang="fr-FR" dirty="0"/>
                    </a:p>
                  </a:txBody>
                  <a:tcPr/>
                </a:tc>
              </a:tr>
              <a:tr h="769489">
                <a:tc>
                  <a:txBody>
                    <a:bodyPr/>
                    <a:lstStyle/>
                    <a:p>
                      <a:r>
                        <a:rPr lang="fr-FR" dirty="0" smtClean="0"/>
                        <a:t>Bactéries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</a:t>
                      </a:r>
                      <a:r>
                        <a:rPr lang="fr-FR" i="1" dirty="0" err="1" smtClean="0"/>
                        <a:t>Mycobacterium</a:t>
                      </a:r>
                      <a:r>
                        <a:rPr lang="fr-FR" i="1" dirty="0" smtClean="0"/>
                        <a:t> </a:t>
                      </a:r>
                      <a:r>
                        <a:rPr lang="fr-FR" i="1" dirty="0" err="1" smtClean="0"/>
                        <a:t>tuberculosis</a:t>
                      </a:r>
                      <a:r>
                        <a:rPr lang="fr-FR" i="1" dirty="0" smtClean="0"/>
                        <a:t> Mycobactérie</a:t>
                      </a:r>
                      <a:endParaRPr lang="fr-FR" dirty="0"/>
                    </a:p>
                  </a:txBody>
                  <a:tcPr/>
                </a:tc>
              </a:tr>
              <a:tr h="769489">
                <a:tc>
                  <a:txBody>
                    <a:bodyPr/>
                    <a:lstStyle/>
                    <a:p>
                      <a:r>
                        <a:rPr lang="fr-FR" dirty="0" smtClean="0"/>
                        <a:t>parasites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</a:t>
                      </a:r>
                      <a:r>
                        <a:rPr lang="fr-FR" i="1" dirty="0" err="1" smtClean="0"/>
                        <a:t>Toxoplasma</a:t>
                      </a:r>
                      <a:r>
                        <a:rPr lang="fr-FR" i="1" dirty="0" smtClean="0"/>
                        <a:t> </a:t>
                      </a:r>
                      <a:r>
                        <a:rPr lang="fr-FR" i="1" dirty="0" err="1" smtClean="0"/>
                        <a:t>gondii</a:t>
                      </a:r>
                      <a:r>
                        <a:rPr lang="fr-FR" dirty="0" smtClean="0"/>
                        <a:t>.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21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968474"/>
            <a:ext cx="69437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54823" y="4825770"/>
            <a:ext cx="7233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chemeClr val="bg1"/>
                </a:solidFill>
              </a:rPr>
              <a:t>Kindermann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J Am </a:t>
            </a:r>
            <a:r>
              <a:rPr lang="en-US" sz="1200" i="1" dirty="0" err="1">
                <a:solidFill>
                  <a:schemeClr val="bg1"/>
                </a:solidFill>
              </a:rPr>
              <a:t>Coll</a:t>
            </a:r>
            <a:r>
              <a:rPr lang="en-US" sz="1200" i="1" dirty="0">
                <a:solidFill>
                  <a:schemeClr val="bg1"/>
                </a:solidFill>
              </a:rPr>
              <a:t> Cardiol 2012;59:779–92 &amp; </a:t>
            </a:r>
            <a:r>
              <a:rPr lang="en-US" sz="1200" i="1" dirty="0" err="1">
                <a:solidFill>
                  <a:schemeClr val="bg1"/>
                </a:solidFill>
              </a:rPr>
              <a:t>Maisch</a:t>
            </a:r>
            <a:r>
              <a:rPr lang="en-US" sz="1200" i="1" dirty="0">
                <a:solidFill>
                  <a:schemeClr val="bg1"/>
                </a:solidFill>
              </a:rPr>
              <a:t> Heart Fail Rev 2012 DOI 10.1007/s10741-012-9362-7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4362658"/>
            <a:ext cx="18722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 I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Direct agression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15816" y="4362658"/>
            <a:ext cx="23762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II</a:t>
            </a:r>
          </a:p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Inflammatory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64088" y="4362658"/>
            <a:ext cx="23762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III</a:t>
            </a:r>
          </a:p>
          <a:p>
            <a:pPr algn="ctr"/>
            <a:r>
              <a:rPr lang="fr-FR" sz="1400" dirty="0" err="1">
                <a:solidFill>
                  <a:schemeClr val="bg1"/>
                </a:solidFill>
              </a:rPr>
              <a:t>Scarring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fibrosis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FF00"/>
                </a:solidFill>
              </a:rPr>
              <a:t>Stades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évolutifs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2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Conséquences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Dysfonction diastolique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Dysfonction systolique (possible)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Altération hémodynamique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Retentissement </a:t>
            </a:r>
            <a:r>
              <a:rPr lang="fr-FR" dirty="0" err="1" smtClean="0">
                <a:solidFill>
                  <a:schemeClr val="bg1"/>
                </a:solidFill>
              </a:rPr>
              <a:t>multiviscérale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Troubles du rythme, mort subite</a:t>
            </a:r>
            <a:endParaRPr lang="fr-F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8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Diagnostic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 Symptômes communs : dlr, dyspnée palpitations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Insuffisance cardiaque aiguë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Mort </a:t>
            </a:r>
            <a:r>
              <a:rPr lang="fr-FR" dirty="0" smtClean="0">
                <a:solidFill>
                  <a:schemeClr val="bg1"/>
                </a:solidFill>
              </a:rPr>
              <a:t>subite ressuscitée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Contexte fébrile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Immunité faible</a:t>
            </a:r>
          </a:p>
        </p:txBody>
      </p:sp>
    </p:spTree>
    <p:extLst>
      <p:ext uri="{BB962C8B-B14F-4D97-AF65-F5344CB8AC3E}">
        <p14:creationId xmlns:p14="http://schemas.microsoft.com/office/powerpoint/2010/main" val="415236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Diagnostic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 smtClean="0">
                <a:solidFill>
                  <a:schemeClr val="bg1"/>
                </a:solidFill>
              </a:rPr>
              <a:t>Biologie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 Troponine </a:t>
            </a:r>
            <a:r>
              <a:rPr lang="fr-FR" dirty="0" err="1">
                <a:solidFill>
                  <a:schemeClr val="bg1"/>
                </a:solidFill>
              </a:rPr>
              <a:t>Ic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fréquemment augmentée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Hyperleucocytose </a:t>
            </a:r>
            <a:r>
              <a:rPr lang="fr-FR" dirty="0">
                <a:solidFill>
                  <a:schemeClr val="bg1"/>
                </a:solidFill>
              </a:rPr>
              <a:t>parfois une </a:t>
            </a:r>
            <a:r>
              <a:rPr lang="fr-FR" dirty="0" smtClean="0">
                <a:solidFill>
                  <a:schemeClr val="bg1"/>
                </a:solidFill>
              </a:rPr>
              <a:t>(leucopénie),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Hyperéosinophilie </a:t>
            </a:r>
            <a:r>
              <a:rPr lang="fr-FR" dirty="0">
                <a:solidFill>
                  <a:schemeClr val="bg1"/>
                </a:solidFill>
              </a:rPr>
              <a:t>(évocatrice de myocardite </a:t>
            </a:r>
            <a:r>
              <a:rPr lang="fr-FR" dirty="0" err="1">
                <a:solidFill>
                  <a:schemeClr val="bg1"/>
                </a:solidFill>
              </a:rPr>
              <a:t>immunoallergique</a:t>
            </a:r>
            <a:r>
              <a:rPr lang="fr-FR" dirty="0">
                <a:solidFill>
                  <a:schemeClr val="bg1"/>
                </a:solidFill>
              </a:rPr>
              <a:t>), 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CRP élevé et vitesse </a:t>
            </a:r>
            <a:r>
              <a:rPr lang="fr-FR" dirty="0">
                <a:solidFill>
                  <a:schemeClr val="bg1"/>
                </a:solidFill>
              </a:rPr>
              <a:t>de sédimentation </a:t>
            </a:r>
            <a:r>
              <a:rPr lang="fr-FR" dirty="0" smtClean="0">
                <a:solidFill>
                  <a:schemeClr val="bg1"/>
                </a:solidFill>
              </a:rPr>
              <a:t>accéléré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Doser les CD4 (bas) 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Recherche étiologique (autres virus, bactéries, champignons…, SARS-COV2)</a:t>
            </a: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9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5606"/>
            <a:ext cx="7344816" cy="34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Diagnostic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35696" y="4790953"/>
            <a:ext cx="592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ECG  pouvant conduire à la réalisation d’une coronarographie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7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7" y="1801645"/>
            <a:ext cx="3747163" cy="26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8"/>
          <a:stretch/>
        </p:blipFill>
        <p:spPr bwMode="auto">
          <a:xfrm>
            <a:off x="5724128" y="1602930"/>
            <a:ext cx="2702792" cy="28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4731990"/>
            <a:ext cx="291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Œdème myocardique : début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03877" y="4696428"/>
            <a:ext cx="194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Dilatation cavitaire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Diagnostic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216306"/>
            <a:ext cx="245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Echo Doppler cardiaque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5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00151"/>
            <a:ext cx="1234480" cy="506754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IRM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9582"/>
            <a:ext cx="38481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3839" y="1706905"/>
            <a:ext cx="1717063" cy="286232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</a:t>
            </a:r>
            <a:r>
              <a:rPr lang="fr-FR" dirty="0" smtClean="0">
                <a:solidFill>
                  <a:schemeClr val="bg1"/>
                </a:solidFill>
              </a:rPr>
              <a:t>apport </a:t>
            </a:r>
            <a:r>
              <a:rPr lang="fr-FR" dirty="0">
                <a:solidFill>
                  <a:schemeClr val="bg1"/>
                </a:solidFill>
              </a:rPr>
              <a:t>d'intensité du signal </a:t>
            </a:r>
            <a:r>
              <a:rPr lang="fr-FR" dirty="0" smtClean="0">
                <a:solidFill>
                  <a:schemeClr val="bg1"/>
                </a:solidFill>
              </a:rPr>
              <a:t>myocardique</a:t>
            </a:r>
            <a:r>
              <a:rPr lang="fr-FR" dirty="0">
                <a:solidFill>
                  <a:schemeClr val="bg1"/>
                </a:solidFill>
              </a:rPr>
              <a:t>-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muscle </a:t>
            </a:r>
            <a:r>
              <a:rPr lang="fr-FR" dirty="0">
                <a:solidFill>
                  <a:schemeClr val="bg1"/>
                </a:solidFill>
              </a:rPr>
              <a:t>squelettique élevé de la paroi latérale 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(</a:t>
            </a:r>
            <a:r>
              <a:rPr lang="fr-FR" dirty="0">
                <a:solidFill>
                  <a:schemeClr val="bg1"/>
                </a:solidFill>
              </a:rPr>
              <a:t>flèches blanches)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Diagnostic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2"/>
          <a:stretch/>
        </p:blipFill>
        <p:spPr bwMode="auto">
          <a:xfrm>
            <a:off x="1827400" y="1059582"/>
            <a:ext cx="3367189" cy="36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7400" y="1309464"/>
            <a:ext cx="440344" cy="326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810902" y="3123296"/>
            <a:ext cx="440344" cy="326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139952" y="4702373"/>
            <a:ext cx="237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6600"/>
                </a:solidFill>
              </a:rPr>
              <a:t>Disponibilité????</a:t>
            </a:r>
            <a:endParaRPr lang="fr-FR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11660" y="2582990"/>
            <a:ext cx="7770813" cy="433091"/>
          </a:xfrm>
        </p:spPr>
        <p:txBody>
          <a:bodyPr>
            <a:noAutofit/>
          </a:bodyPr>
          <a:lstStyle/>
          <a:p>
            <a:pPr algn="ctr"/>
            <a:r>
              <a:rPr lang="fr-FR" sz="3500" dirty="0"/>
              <a:t>HIV Global </a:t>
            </a:r>
            <a:r>
              <a:rPr lang="fr-FR" sz="3500" dirty="0" err="1"/>
              <a:t>epidemiology</a:t>
            </a:r>
            <a:endParaRPr lang="fr-FR" sz="3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9582"/>
            <a:ext cx="8953072" cy="399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598008"/>
            <a:ext cx="8208912" cy="117831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FF00"/>
                </a:solidFill>
              </a:rPr>
              <a:t>HIV global </a:t>
            </a:r>
            <a:r>
              <a:rPr lang="fr-FR" dirty="0" err="1" smtClean="0">
                <a:solidFill>
                  <a:srgbClr val="FFFF00"/>
                </a:solidFill>
              </a:rPr>
              <a:t>epidemiology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1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Biopsie </a:t>
            </a:r>
            <a:r>
              <a:rPr lang="fr-FR" dirty="0" err="1" smtClean="0">
                <a:solidFill>
                  <a:schemeClr val="bg1"/>
                </a:solidFill>
              </a:rPr>
              <a:t>endomyocardique</a:t>
            </a:r>
            <a:r>
              <a:rPr lang="fr-FR" dirty="0" smtClean="0">
                <a:solidFill>
                  <a:schemeClr val="bg1"/>
                </a:solidFill>
              </a:rPr>
              <a:t> avec étalage </a:t>
            </a:r>
            <a:r>
              <a:rPr lang="fr-FR" dirty="0" smtClean="0">
                <a:solidFill>
                  <a:schemeClr val="bg1"/>
                </a:solidFill>
              </a:rPr>
              <a:t>: Infiltrat lymphocytaire – nécrose </a:t>
            </a:r>
            <a:r>
              <a:rPr lang="fr-FR" dirty="0" err="1" smtClean="0">
                <a:solidFill>
                  <a:schemeClr val="bg1"/>
                </a:solidFill>
              </a:rPr>
              <a:t>myocytaire</a:t>
            </a:r>
            <a:r>
              <a:rPr lang="fr-FR" dirty="0" smtClean="0">
                <a:solidFill>
                  <a:schemeClr val="bg1"/>
                </a:solidFill>
              </a:rPr>
              <a:t> - anticorps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http://www.brown.edu/Courses/Digital_Path/systemic_path/cardio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97"/>
          <a:stretch/>
        </p:blipFill>
        <p:spPr bwMode="auto">
          <a:xfrm>
            <a:off x="0" y="2621454"/>
            <a:ext cx="9144000" cy="25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3707904" y="3219822"/>
            <a:ext cx="576064" cy="2160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5436096" y="3588246"/>
            <a:ext cx="0" cy="8557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Diagnostic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347614"/>
            <a:ext cx="8658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Diagnostic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228184" y="4299942"/>
            <a:ext cx="237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Disponibilité????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7234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5761" y="1657350"/>
            <a:ext cx="3958207" cy="58396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err="1" smtClean="0">
                <a:solidFill>
                  <a:srgbClr val="FFFF00"/>
                </a:solidFill>
              </a:rPr>
              <a:t>Multidisciplinary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therapy</a:t>
            </a:r>
            <a:endParaRPr lang="fr-FR" sz="2400" b="1" dirty="0" smtClean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60032" y="1635646"/>
            <a:ext cx="4297267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FF00"/>
                </a:solidFill>
              </a:rPr>
              <a:t>Conventionnal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treatement</a:t>
            </a:r>
            <a:r>
              <a:rPr lang="fr-FR" sz="2400" b="1" dirty="0" smtClean="0">
                <a:solidFill>
                  <a:srgbClr val="FFFF00"/>
                </a:solidFill>
              </a:rPr>
              <a:t> of HF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- </a:t>
            </a:r>
            <a:r>
              <a:rPr lang="fr-FR" sz="2400" dirty="0" err="1" smtClean="0">
                <a:solidFill>
                  <a:schemeClr val="bg1"/>
                </a:solidFill>
              </a:rPr>
              <a:t>Diuretics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- IACE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- B </a:t>
            </a:r>
            <a:r>
              <a:rPr lang="fr-FR" sz="2400" dirty="0" err="1" smtClean="0">
                <a:solidFill>
                  <a:schemeClr val="bg1"/>
                </a:solidFill>
              </a:rPr>
              <a:t>bloquers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- </a:t>
            </a:r>
            <a:r>
              <a:rPr lang="fr-FR" sz="2400" dirty="0" err="1" smtClean="0">
                <a:solidFill>
                  <a:schemeClr val="bg1"/>
                </a:solidFill>
              </a:rPr>
              <a:t>Vasodilatators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2355726"/>
            <a:ext cx="30617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FF00"/>
                </a:solidFill>
              </a:rPr>
              <a:t>Immunity</a:t>
            </a:r>
            <a:r>
              <a:rPr lang="fr-FR" sz="2400" b="1" dirty="0" smtClean="0">
                <a:solidFill>
                  <a:srgbClr val="FFFF00"/>
                </a:solidFill>
              </a:rPr>
              <a:t> restauration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7887" y="2963148"/>
            <a:ext cx="379052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FF00"/>
                </a:solidFill>
              </a:rPr>
              <a:t>Co-infections</a:t>
            </a:r>
            <a:r>
              <a:rPr lang="fr-FR" sz="2400" b="1" dirty="0">
                <a:solidFill>
                  <a:srgbClr val="FFFF00"/>
                </a:solidFill>
              </a:rPr>
              <a:t>, </a:t>
            </a:r>
            <a:r>
              <a:rPr lang="fr-FR" sz="2400" b="1" dirty="0" err="1">
                <a:solidFill>
                  <a:srgbClr val="FFFF00"/>
                </a:solidFill>
              </a:rPr>
              <a:t>opportunistic</a:t>
            </a:r>
            <a:r>
              <a:rPr lang="fr-FR" sz="2400" b="1" dirty="0">
                <a:solidFill>
                  <a:srgbClr val="FFFF00"/>
                </a:solidFill>
              </a:rPr>
              <a:t> </a:t>
            </a:r>
            <a:endParaRPr lang="fr-FR" sz="2400" b="1" dirty="0" smtClean="0">
              <a:solidFill>
                <a:srgbClr val="FFFF00"/>
              </a:solidFill>
            </a:endParaRPr>
          </a:p>
          <a:p>
            <a:r>
              <a:rPr lang="fr-FR" sz="2400" b="1" dirty="0" smtClean="0">
                <a:solidFill>
                  <a:srgbClr val="FFFF00"/>
                </a:solidFill>
              </a:rPr>
              <a:t>Infections control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60032" y="3684969"/>
            <a:ext cx="395204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bg1"/>
                </a:solidFill>
              </a:rPr>
              <a:t>Change ART </a:t>
            </a:r>
            <a:r>
              <a:rPr lang="fr-FR" sz="2400" dirty="0" err="1">
                <a:solidFill>
                  <a:schemeClr val="bg1"/>
                </a:solidFill>
              </a:rPr>
              <a:t>regiment</a:t>
            </a:r>
            <a:r>
              <a:rPr lang="fr-FR" sz="2400" dirty="0">
                <a:solidFill>
                  <a:schemeClr val="bg1"/>
                </a:solidFill>
              </a:rPr>
              <a:t> (</a:t>
            </a:r>
            <a:r>
              <a:rPr lang="fr-FR" sz="2400" dirty="0" smtClean="0">
                <a:solidFill>
                  <a:schemeClr val="bg1"/>
                </a:solidFill>
              </a:rPr>
              <a:t>AZT)</a:t>
            </a:r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491630"/>
            <a:ext cx="8496944" cy="3312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4554422" y="1491630"/>
            <a:ext cx="0" cy="331236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Traitement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5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Traitement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200151"/>
            <a:ext cx="4114800" cy="3394472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bg1"/>
                </a:solidFill>
              </a:rPr>
              <a:t>Assistances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FFFF00"/>
                </a:solidFill>
              </a:rPr>
              <a:t>En cas de 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FF00"/>
                </a:solidFill>
              </a:rPr>
              <a:t>choc </a:t>
            </a:r>
            <a:r>
              <a:rPr lang="fr-FR" dirty="0" smtClean="0">
                <a:solidFill>
                  <a:schemeClr val="bg1"/>
                </a:solidFill>
              </a:rPr>
              <a:t>cardiogénique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4064872" cy="332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27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 Myocardite plus fréquente dans la population des </a:t>
            </a:r>
            <a:r>
              <a:rPr lang="fr-FR" dirty="0" err="1" smtClean="0">
                <a:solidFill>
                  <a:schemeClr val="bg1"/>
                </a:solidFill>
              </a:rPr>
              <a:t>PvVIH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Etiologies : VIH et ou autres virus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Liée à un échec thérapeutique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Prise en charge multifactorielle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7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ZoneTexte 8"/>
          <p:cNvSpPr txBox="1">
            <a:spLocks noChangeArrowheads="1"/>
          </p:cNvSpPr>
          <p:nvPr/>
        </p:nvSpPr>
        <p:spPr bwMode="auto">
          <a:xfrm>
            <a:off x="628651" y="1488282"/>
            <a:ext cx="38600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Sub-Saharan</a:t>
            </a:r>
            <a:r>
              <a:rPr lang="fr-FR" alt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Africa</a:t>
            </a:r>
            <a:endParaRPr lang="fr-FR" alt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2" descr="C:\Users\user\Pictures\Nouveau dossier\carte afrique sub saharien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53" y="1275606"/>
            <a:ext cx="343775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1907704" y="2296716"/>
            <a:ext cx="3672408" cy="20636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of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world's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 of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PL-HIV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world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 millions)</a:t>
            </a:r>
            <a:endParaRPr lang="fr-F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ccolade ouvrante 4"/>
          <p:cNvSpPr/>
          <p:nvPr/>
        </p:nvSpPr>
        <p:spPr>
          <a:xfrm>
            <a:off x="1259632" y="2427734"/>
            <a:ext cx="432048" cy="17281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FF00"/>
                </a:solidFill>
              </a:rPr>
              <a:t>HIV global </a:t>
            </a:r>
            <a:r>
              <a:rPr lang="fr-FR" dirty="0" err="1" smtClean="0">
                <a:solidFill>
                  <a:srgbClr val="FFFF00"/>
                </a:solidFill>
              </a:rPr>
              <a:t>epidemiology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724861"/>
            <a:ext cx="8229600" cy="857250"/>
          </a:xfrm>
        </p:spPr>
        <p:txBody>
          <a:bodyPr/>
          <a:lstStyle/>
          <a:p>
            <a:pPr algn="ctr"/>
            <a:r>
              <a:rPr lang="fr-FR" sz="3500" dirty="0" smtClean="0"/>
              <a:t>WHO OBJECTIVE</a:t>
            </a:r>
            <a:endParaRPr lang="fr-FR" sz="3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707654"/>
            <a:ext cx="8229600" cy="1945382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Ending </a:t>
            </a:r>
            <a:r>
              <a:rPr lang="en-US" sz="3000" b="1" dirty="0">
                <a:solidFill>
                  <a:schemeClr val="bg1"/>
                </a:solidFill>
              </a:rPr>
              <a:t>the AIDS epidemic in 2030</a:t>
            </a:r>
            <a:endParaRPr lang="fr-FR" sz="3000" b="1" dirty="0">
              <a:solidFill>
                <a:schemeClr val="bg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FF00"/>
                </a:solidFill>
              </a:rPr>
              <a:t>WHO objective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12295"/>
            <a:ext cx="4487396" cy="14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7" y="3712295"/>
            <a:ext cx="4542335" cy="14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9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FF00"/>
                </a:solidFill>
              </a:rPr>
              <a:t>Stratégie OMS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 Pouvoir dépister tout le monde</a:t>
            </a:r>
          </a:p>
          <a:p>
            <a:pPr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Traitement ARV systématique</a:t>
            </a:r>
          </a:p>
          <a:p>
            <a:pPr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Prise en charge rapprochée</a:t>
            </a:r>
          </a:p>
          <a:p>
            <a:pPr marL="0" indent="0">
              <a:lnSpc>
                <a:spcPct val="200000"/>
              </a:lnSpc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8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Caractéristiques de la </a:t>
            </a:r>
            <a:r>
              <a:rPr lang="fr-FR" dirty="0" err="1" smtClean="0">
                <a:solidFill>
                  <a:srgbClr val="FFFF00"/>
                </a:solidFill>
              </a:rPr>
              <a:t>PvVIH</a:t>
            </a:r>
            <a:r>
              <a:rPr lang="fr-FR" dirty="0" smtClean="0">
                <a:solidFill>
                  <a:srgbClr val="FFFF00"/>
                </a:solidFill>
              </a:rPr>
              <a:t> en 2021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 Sous traitement ARV EFFICACE le plus souvent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Bonne immunité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Espérance de vie longue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Développement précoce des FDR modifiables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0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Causes of death in HIV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9582"/>
            <a:ext cx="709699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2337254" y="1705606"/>
            <a:ext cx="2160240" cy="21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36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es 10 principales causes de mortalité dans le monde en 20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5" y="730850"/>
            <a:ext cx="6993890" cy="43611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6732240" y="699542"/>
            <a:ext cx="11521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2771800" y="3518740"/>
            <a:ext cx="19442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763688" y="1829898"/>
            <a:ext cx="57606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339752" y="350785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7th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FF00"/>
                </a:solidFill>
              </a:rPr>
              <a:t>Principales causes de décès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1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500" dirty="0" smtClean="0">
                <a:solidFill>
                  <a:srgbClr val="696464"/>
                </a:solidFill>
              </a:rPr>
              <a:t>Types of </a:t>
            </a:r>
            <a:r>
              <a:rPr lang="fr-FR" sz="3500" dirty="0" err="1" smtClean="0">
                <a:solidFill>
                  <a:srgbClr val="696464"/>
                </a:solidFill>
              </a:rPr>
              <a:t>cardiac</a:t>
            </a:r>
            <a:r>
              <a:rPr lang="fr-FR" sz="3500" dirty="0" smtClean="0">
                <a:solidFill>
                  <a:srgbClr val="696464"/>
                </a:solidFill>
              </a:rPr>
              <a:t> </a:t>
            </a:r>
            <a:r>
              <a:rPr lang="fr-FR" sz="3500" dirty="0" err="1" smtClean="0">
                <a:solidFill>
                  <a:srgbClr val="696464"/>
                </a:solidFill>
              </a:rPr>
              <a:t>diseases</a:t>
            </a:r>
            <a:endParaRPr lang="fr-FR" sz="3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1" y="1657350"/>
            <a:ext cx="7770813" cy="554360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CARDIAC DISEASES IN HIV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610" y="3201105"/>
            <a:ext cx="1365567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Hypertension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11459" y="3198755"/>
            <a:ext cx="1159869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</a:rPr>
              <a:t>P</a:t>
            </a:r>
            <a:r>
              <a:rPr lang="fr-FR" sz="1600" dirty="0" err="1" smtClean="0">
                <a:solidFill>
                  <a:schemeClr val="bg1"/>
                </a:solidFill>
              </a:rPr>
              <a:t>ericarditis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85184" y="3211588"/>
            <a:ext cx="1225528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</a:rPr>
              <a:t>M</a:t>
            </a:r>
            <a:r>
              <a:rPr lang="fr-FR" sz="1600" dirty="0" err="1" smtClean="0">
                <a:solidFill>
                  <a:schemeClr val="bg1"/>
                </a:solidFill>
              </a:rPr>
              <a:t>yocarditis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73678" y="3230422"/>
            <a:ext cx="164795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</a:rPr>
              <a:t>C</a:t>
            </a:r>
            <a:r>
              <a:rPr lang="fr-FR" sz="1600" dirty="0" err="1" smtClean="0">
                <a:solidFill>
                  <a:schemeClr val="bg1"/>
                </a:solidFill>
              </a:rPr>
              <a:t>ardiomyopathy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99859" y="3248286"/>
            <a:ext cx="1484509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Systol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dysf</a:t>
            </a:r>
            <a:r>
              <a:rPr lang="fr-FR" sz="1600" dirty="0" smtClean="0">
                <a:solidFill>
                  <a:schemeClr val="bg1"/>
                </a:solidFill>
              </a:rPr>
              <a:t> HF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64627" y="3219822"/>
            <a:ext cx="114807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Pre</a:t>
            </a:r>
            <a:r>
              <a:rPr lang="fr-FR" sz="1600" dirty="0" smtClean="0">
                <a:solidFill>
                  <a:schemeClr val="bg1"/>
                </a:solidFill>
              </a:rPr>
              <a:t>-EF HF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24013" y="3248000"/>
            <a:ext cx="478016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HF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12" name="Connecteur droit 11"/>
          <p:cNvCxnSpPr>
            <a:stCxn id="3" idx="2"/>
          </p:cNvCxnSpPr>
          <p:nvPr/>
        </p:nvCxnSpPr>
        <p:spPr>
          <a:xfrm>
            <a:off x="4571208" y="2211710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83568" y="2859782"/>
            <a:ext cx="7587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83568" y="2859782"/>
            <a:ext cx="0" cy="360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979712" y="2859782"/>
            <a:ext cx="0" cy="395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491880" y="2859782"/>
            <a:ext cx="0" cy="395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004048" y="2859782"/>
            <a:ext cx="0" cy="395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092280" y="2859782"/>
            <a:ext cx="0" cy="395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endCxn id="10" idx="0"/>
          </p:cNvCxnSpPr>
          <p:nvPr/>
        </p:nvCxnSpPr>
        <p:spPr>
          <a:xfrm>
            <a:off x="6063021" y="2859782"/>
            <a:ext cx="0" cy="388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8271488" y="2859782"/>
            <a:ext cx="0" cy="3389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riangle rectangle 33"/>
          <p:cNvSpPr/>
          <p:nvPr/>
        </p:nvSpPr>
        <p:spPr>
          <a:xfrm rot="10800000">
            <a:off x="53753" y="4145323"/>
            <a:ext cx="9036496" cy="785112"/>
          </a:xfrm>
          <a:prstGeom prst="rt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3923928" y="4145325"/>
            <a:ext cx="4614734" cy="3205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Uncontrolled</a:t>
            </a:r>
            <a:r>
              <a:rPr lang="fr-FR" dirty="0"/>
              <a:t> HIV </a:t>
            </a:r>
            <a:r>
              <a:rPr lang="fr-FR" dirty="0" smtClean="0"/>
              <a:t>Infection</a:t>
            </a:r>
            <a:endParaRPr lang="fr-FR" dirty="0"/>
          </a:p>
        </p:txBody>
      </p:sp>
      <p:sp>
        <p:nvSpPr>
          <p:cNvPr id="36" name="Triangle rectangle 35"/>
          <p:cNvSpPr/>
          <p:nvPr/>
        </p:nvSpPr>
        <p:spPr>
          <a:xfrm>
            <a:off x="53752" y="4251168"/>
            <a:ext cx="9036497" cy="768854"/>
          </a:xfrm>
          <a:prstGeom prst="rtTriangl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51520" y="4609889"/>
            <a:ext cx="4614734" cy="3205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Controlled</a:t>
            </a:r>
            <a:r>
              <a:rPr lang="fr-FR" dirty="0" smtClean="0"/>
              <a:t> </a:t>
            </a:r>
            <a:r>
              <a:rPr lang="fr-FR" dirty="0"/>
              <a:t>HIV </a:t>
            </a:r>
            <a:r>
              <a:rPr lang="fr-FR" dirty="0" smtClean="0"/>
              <a:t>Infection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14145" y="3601348"/>
            <a:ext cx="1592487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Coronary</a:t>
            </a:r>
            <a:r>
              <a:rPr lang="fr-FR" sz="1600" dirty="0" smtClean="0">
                <a:solidFill>
                  <a:schemeClr val="bg1"/>
                </a:solidFill>
              </a:rPr>
              <a:t> Art D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342337" y="3601348"/>
            <a:ext cx="1641090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Pulmonary</a:t>
            </a:r>
            <a:r>
              <a:rPr lang="fr-FR" sz="1600" dirty="0" smtClean="0">
                <a:solidFill>
                  <a:schemeClr val="bg1"/>
                </a:solidFill>
              </a:rPr>
              <a:t> HPT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1453883" y="2859782"/>
            <a:ext cx="1" cy="741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730754" y="2859782"/>
            <a:ext cx="0" cy="741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r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FF00"/>
                </a:solidFill>
              </a:rPr>
              <a:t>Types of </a:t>
            </a:r>
            <a:r>
              <a:rPr lang="fr-FR" dirty="0" err="1" smtClean="0">
                <a:solidFill>
                  <a:srgbClr val="FFFF00"/>
                </a:solidFill>
              </a:rPr>
              <a:t>cardiac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diseases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7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513</Words>
  <Application>Microsoft Macintosh PowerPoint</Application>
  <PresentationFormat>Présentation à l'écran (16:9)</PresentationFormat>
  <Paragraphs>146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HIV related myocarditis</vt:lpstr>
      <vt:lpstr>HIV Global epidemiology</vt:lpstr>
      <vt:lpstr>Présentation PowerPoint</vt:lpstr>
      <vt:lpstr>WHO OBJECTIVE</vt:lpstr>
      <vt:lpstr>Présentation PowerPoint</vt:lpstr>
      <vt:lpstr>Caractéristiques de la PvVIH en 2021</vt:lpstr>
      <vt:lpstr>Causes of death in HIV</vt:lpstr>
      <vt:lpstr>Présentation PowerPoint</vt:lpstr>
      <vt:lpstr>Types of cardiac diseases</vt:lpstr>
      <vt:lpstr>Définition de la myocardite</vt:lpstr>
      <vt:lpstr>Présentation PowerPoint</vt:lpstr>
      <vt:lpstr>Virus à tropisme cardiaque</vt:lpstr>
      <vt:lpstr>Présentation PowerPoint</vt:lpstr>
      <vt:lpstr>Conséquences</vt:lpstr>
      <vt:lpstr>Diagnostic</vt:lpstr>
      <vt:lpstr>Diagnostic</vt:lpstr>
      <vt:lpstr>Diagnostic</vt:lpstr>
      <vt:lpstr>Diagnostic</vt:lpstr>
      <vt:lpstr>Diagnostic</vt:lpstr>
      <vt:lpstr>Diagnostic</vt:lpstr>
      <vt:lpstr>Diagnostic</vt:lpstr>
      <vt:lpstr>Traitement</vt:lpstr>
      <vt:lpstr>Traitement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related myocarditis</dc:title>
  <dc:creator>DRNOVA</dc:creator>
  <cp:lastModifiedBy>dr</cp:lastModifiedBy>
  <cp:revision>112</cp:revision>
  <dcterms:created xsi:type="dcterms:W3CDTF">2021-10-27T20:02:20Z</dcterms:created>
  <dcterms:modified xsi:type="dcterms:W3CDTF">2021-10-28T08:57:07Z</dcterms:modified>
</cp:coreProperties>
</file>